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320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8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9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9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9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19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5019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/>
            </a:p>
          </p:txBody>
        </p:sp>
        <p:sp>
          <p:nvSpPr>
            <p:cNvPr id="5019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19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19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19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19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0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020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0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0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0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1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5021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3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9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1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2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3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4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5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6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7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9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9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9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9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9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39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39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AC9E165-FD35-4874-9896-86466CCDFBFF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5039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39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9B377F-1179-4C7D-A479-DE5A12386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60EB5-B122-4D47-95F3-7BCB0123D7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20AA91-A9F2-46A5-ACEE-61C9E4760BA5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62BCA2-741F-40E2-B06A-39018D7669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F285C46-D3D4-4BD5-B4C6-8B550A2040F2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7FDF4-C1F7-4946-86FC-A2D0C0A9E0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F8D866-C9EA-4A20-9D06-6AE85A1A31A4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5AAF6-6724-4505-8B35-A97772E27E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4003CC2-111C-483A-868C-EE7BF12B7F2E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2890B-1162-4898-8168-C967E52261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425ECCA-565E-499E-A193-E9C67963B5DD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220CE4-C63E-4195-92F6-FA886334C8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C12EC4B-DC8C-41C0-8192-6CF60CC673AD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D2A0FD-AEF6-4C5A-A6AC-4661A48494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5EC783-785B-4828-8A7F-C16D3643D977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16052-B3A8-45C8-9665-9E3C613541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7A54A0-5BB4-4F8A-9A4A-93B1AC973990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A41B95-95C8-4BC5-BC6C-8C172A8AC6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191D85E-4DEA-4833-B6EA-AE73EBF0FE97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25E0E0-460F-419F-A1B2-EDFCB084F5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DD066EF-E840-44D3-AEEC-F55FE672067C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37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2C42DC-A7B8-41B5-8C63-29A62341E2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937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A28C8EC-C6CA-4E6E-83D7-9D9BF445436A}" type="datetimeFigureOut">
              <a:rPr lang="en-US"/>
              <a:pPr/>
              <a:t>08/09/2014</a:t>
            </a:fld>
            <a:endParaRPr lang="en-US"/>
          </a:p>
        </p:txBody>
      </p:sp>
      <p:sp>
        <p:nvSpPr>
          <p:cNvPr id="4937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937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37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img.bbc.co.uk/media/images/41526000/jpg/_41526252_rat203.jpg" TargetMode="Externa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.bp.blogspot.com/_fEF9Cz73wxU/SYiTWUiVr_I/AAAAAAAAABg/GuSykMRWuRk/s1600-h/Psychology+Today+happiness.jpg" TargetMode="Externa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odayinsci.com/W/Watson_John/WatsonJohnThm.jpg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ime.com/time/magazine/0,9263,7601710920,00.html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5400"/>
              <a:t>Unit 1: The Evolution of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90963"/>
            <a:ext cx="6400800" cy="1755775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dirty="0">
                <a:solidFill>
                  <a:srgbClr val="898989"/>
                </a:solidFill>
              </a:rPr>
              <a:t>History and Perspectives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>
                <a:solidFill>
                  <a:srgbClr val="898989"/>
                </a:solidFill>
              </a:rPr>
              <a:t>AP Psychology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rgbClr val="898989"/>
                </a:solidFill>
              </a:rPr>
              <a:t>Nick Gaunt</a:t>
            </a:r>
            <a:endParaRPr 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1950s &amp; 1960s</a:t>
            </a:r>
            <a:br>
              <a:rPr lang="en-US" sz="4000"/>
            </a:br>
            <a:r>
              <a:rPr lang="en-US" sz="4000"/>
              <a:t>Cognition’s Comeback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582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The big C: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	Mental process 							involved in acquiring 			</a:t>
            </a:r>
            <a:r>
              <a:rPr lang="en-US" sz="2800" dirty="0" smtClean="0"/>
              <a:t>decision making.</a:t>
            </a:r>
            <a:r>
              <a:rPr lang="en-US" sz="2800" dirty="0"/>
              <a:t>			knowledge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Research highlights 						Interrelation of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mind, body, and behavior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New Dominant Perspective?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	1970 surpassed 							Behaviorism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23559" name="Picture 7" descr="MP9004387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Neurobiological Theory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Biological Perspective-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Behavior explained in terms of 	physiological 	processes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Examples:	James Olds (1956)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	Electrical stimulation of the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			brain evokes emotional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	responses in animals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Roger Sperry (1981)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		Left and right brain hemisphere 			specialization</a:t>
            </a:r>
          </a:p>
        </p:txBody>
      </p:sp>
      <p:pic>
        <p:nvPicPr>
          <p:cNvPr id="24581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05200"/>
            <a:ext cx="2209800" cy="166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Evolutionary Theory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Natural_Selection_It_Does_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58875"/>
            <a:ext cx="6172200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Behavioral tendencies = the result of natural selection</a:t>
            </a:r>
          </a:p>
          <a:p>
            <a:endParaRPr lang="en-US"/>
          </a:p>
          <a:p>
            <a:r>
              <a:rPr lang="en-US"/>
              <a:t>Key Thinker: David Buss – studies on mating preferences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castle-first-da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04800"/>
            <a:ext cx="4452938" cy="59293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Wingdings" pitchFamily="2" charset="2"/>
            </a:endParaRPr>
          </a:p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305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Psychology has evolved over the last 125 years from a philosophical speculation to a scientifically sound research/ field of study with diverse perspectives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Today there are 7 major areas of research in psychology: These will be the basis for our course.</a:t>
            </a:r>
          </a:p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hlink"/>
                </a:solidFill>
              </a:rPr>
              <a:t>7 MAJOR AREAS OF PSYCHOLOGICAL RESEARCH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*Developmental Psych	*Physiological Psych	*Psychometrics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*Social Psych		*Cognitive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*Experimental Psych	*Personality</a:t>
            </a:r>
          </a:p>
        </p:txBody>
      </p:sp>
      <p:pic>
        <p:nvPicPr>
          <p:cNvPr id="28678" name="Picture 6" descr="Psychology+Today+happines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09600"/>
            <a:ext cx="1182688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“The Man”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4">
              <a:buFont typeface="Wingdings" pitchFamily="2" charset="2"/>
              <a:buNone/>
            </a:pPr>
            <a:r>
              <a:rPr lang="en-US"/>
              <a:t>	Wilhelm Wundt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1879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University of Leipzig</a:t>
            </a:r>
          </a:p>
          <a:p>
            <a:pPr lvl="4">
              <a:buFont typeface="Wingdings" pitchFamily="2" charset="2"/>
              <a:buNone/>
            </a:pPr>
            <a:endParaRPr lang="en-US"/>
          </a:p>
          <a:p>
            <a:pPr lvl="4">
              <a:buFont typeface="Wingdings" pitchFamily="2" charset="2"/>
              <a:buNone/>
            </a:pPr>
            <a:r>
              <a:rPr lang="en-US"/>
              <a:t>Independent Discipline </a:t>
            </a:r>
          </a:p>
          <a:p>
            <a:pPr lvl="4">
              <a:buFont typeface="Wingdings" pitchFamily="2" charset="2"/>
              <a:buNone/>
            </a:pPr>
            <a:endParaRPr lang="en-US"/>
          </a:p>
          <a:p>
            <a:pPr lvl="4">
              <a:buFont typeface="Wingdings" pitchFamily="2" charset="2"/>
              <a:buNone/>
            </a:pPr>
            <a:r>
              <a:rPr lang="en-US"/>
              <a:t>Believed the focus of psychology should be examining people’s awareness of their immediate experience.</a:t>
            </a:r>
          </a:p>
          <a:p>
            <a:pPr lvl="4">
              <a:buFont typeface="Wingdings" pitchFamily="2" charset="2"/>
              <a:buNone/>
            </a:pPr>
            <a:endParaRPr lang="en-US"/>
          </a:p>
          <a:p>
            <a:pPr lvl="4">
              <a:buFont typeface="Wingdings" pitchFamily="2" charset="2"/>
              <a:buNone/>
            </a:pPr>
            <a:r>
              <a:rPr lang="en-US"/>
              <a:t>International Influence: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	G. Stanley Hall 1883 @Johns Hopkins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	by 1893	24  new laboratories in US</a:t>
            </a:r>
          </a:p>
        </p:txBody>
      </p:sp>
      <p:pic>
        <p:nvPicPr>
          <p:cNvPr id="14339" name="Picture 2" descr="http://t0.gstatic.com/images?q=tbn:ANd9GcReiVinq6BCJ8iVOpnpclGN69WE_QRJMU9UE-sjNhubR6Itdxm1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Psychology in the U.S.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Two first schools of thought: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b="1" u="sng">
                <a:solidFill>
                  <a:srgbClr val="558ED5"/>
                </a:solidFill>
              </a:rPr>
              <a:t>Structuralism</a:t>
            </a:r>
            <a:r>
              <a:rPr lang="en-US"/>
              <a:t>		vs. 	</a:t>
            </a:r>
            <a:r>
              <a:rPr lang="en-US" b="1" u="sng">
                <a:solidFill>
                  <a:srgbClr val="77933C"/>
                </a:solidFill>
              </a:rPr>
              <a:t>Functionalism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Founder: Edward Titchener		</a:t>
            </a:r>
            <a:r>
              <a:rPr lang="en-US" sz="2000">
                <a:solidFill>
                  <a:srgbClr val="77933C"/>
                </a:solidFill>
              </a:rPr>
              <a:t>Founder: William James</a:t>
            </a:r>
            <a:r>
              <a:rPr lang="en-US" sz="2000">
                <a:solidFill>
                  <a:srgbClr val="558ED5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Theory: Analyze consciousness	</a:t>
            </a:r>
            <a:r>
              <a:rPr lang="en-US" sz="2000">
                <a:solidFill>
                  <a:srgbClr val="77933C"/>
                </a:solidFill>
              </a:rPr>
              <a:t>Theory: Investigate the functions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Into basic elements			</a:t>
            </a:r>
            <a:r>
              <a:rPr lang="en-US" sz="2000">
                <a:solidFill>
                  <a:srgbClr val="77933C"/>
                </a:solidFill>
              </a:rPr>
              <a:t>of consciousness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Key Idea: Introspection-			</a:t>
            </a:r>
            <a:r>
              <a:rPr lang="en-US" sz="2000">
                <a:solidFill>
                  <a:srgbClr val="77933C"/>
                </a:solidFill>
              </a:rPr>
              <a:t>Led to  investigations in: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The careful, systematic			</a:t>
            </a:r>
            <a:r>
              <a:rPr lang="en-US" sz="2000">
                <a:solidFill>
                  <a:srgbClr val="77933C"/>
                </a:solidFill>
              </a:rPr>
              <a:t>mental testing, developmental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Observations of one’s own 		</a:t>
            </a:r>
            <a:r>
              <a:rPr lang="en-US" sz="2000">
                <a:solidFill>
                  <a:srgbClr val="77933C"/>
                </a:solidFill>
              </a:rPr>
              <a:t>patterns, and sex differences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558ED5"/>
                </a:solidFill>
              </a:rPr>
              <a:t>Consciousness.				</a:t>
            </a:r>
            <a:r>
              <a:rPr lang="en-US" sz="2000">
                <a:solidFill>
                  <a:srgbClr val="77933C"/>
                </a:solidFill>
              </a:rPr>
              <a:t>Strongly influenced by Darwin</a:t>
            </a:r>
          </a:p>
          <a:p>
            <a:pPr>
              <a:buFont typeface="Wingdings" pitchFamily="2" charset="2"/>
              <a:buNone/>
            </a:pPr>
            <a:endParaRPr lang="en-US" sz="2000">
              <a:solidFill>
                <a:srgbClr val="558ED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Influential Psychologists</a:t>
            </a:r>
            <a:br>
              <a:rPr lang="en-US" sz="4000"/>
            </a:br>
            <a:r>
              <a:rPr lang="en-US" sz="4000"/>
              <a:t>1. Sigmund Freud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/>
              <a:t>Austrian </a:t>
            </a:r>
          </a:p>
          <a:p>
            <a:endParaRPr lang="en-US"/>
          </a:p>
          <a:p>
            <a:r>
              <a:rPr lang="en-US"/>
              <a:t>Founder: Psychoanalytic Theory</a:t>
            </a:r>
          </a:p>
          <a:p>
            <a:endParaRPr lang="en-US"/>
          </a:p>
          <a:p>
            <a:r>
              <a:rPr lang="en-US"/>
              <a:t>Emphasis on the </a:t>
            </a:r>
            <a:r>
              <a:rPr lang="en-US" b="1"/>
              <a:t>Unconscious</a:t>
            </a:r>
          </a:p>
          <a:p>
            <a:endParaRPr lang="en-US" b="1"/>
          </a:p>
          <a:p>
            <a:pPr>
              <a:buFont typeface="Wingdings" pitchFamily="2" charset="2"/>
              <a:buNone/>
            </a:pPr>
            <a:r>
              <a:rPr lang="en-US" sz="1800"/>
              <a:t>Outside awareness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That influences behavior	Behavior influenced		People resisted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				by how people deal with	               Uncomfortable			</a:t>
            </a:r>
            <a:r>
              <a:rPr lang="en-US" sz="1800" b="1">
                <a:solidFill>
                  <a:srgbClr val="FF0000"/>
                </a:solidFill>
              </a:rPr>
              <a:t>sexual urges </a:t>
            </a:r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6387" name="Picture 2" descr="http://upload.wikimedia.org/wikipedia/commons/thumb/1/12/Sigmund_Freud_LIFE.jpg/200px-Sigmund_Freud_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762000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828800" y="44196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000501" y="49149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44958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Freud’s Ideas:</a:t>
            </a:r>
            <a:br>
              <a:rPr lang="en-US" sz="4000"/>
            </a:br>
            <a:r>
              <a:rPr lang="en-US" sz="4000"/>
              <a:t>Controversy and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/>
              <a:t>Behavior is shaped by the Unconscious</a:t>
            </a:r>
          </a:p>
          <a:p>
            <a:pPr>
              <a:lnSpc>
                <a:spcPct val="80000"/>
              </a:lnSpc>
            </a:pPr>
            <a:r>
              <a:rPr lang="en-US" sz="3000"/>
              <a:t>Unconscious conflict related to sexuality plays a central role in shaping behavior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/>
              <a:t>Example: Freudian slips</a:t>
            </a:r>
          </a:p>
          <a:p>
            <a:pPr>
              <a:lnSpc>
                <a:spcPct val="80000"/>
              </a:lnSpc>
            </a:pPr>
            <a:endParaRPr lang="en-US" sz="3000"/>
          </a:p>
          <a:p>
            <a:pPr>
              <a:lnSpc>
                <a:spcPct val="80000"/>
              </a:lnSpc>
            </a:pPr>
            <a:r>
              <a:rPr lang="en-US" sz="3000"/>
              <a:t>Controversial- are we in control of ourselves?</a:t>
            </a:r>
          </a:p>
          <a:p>
            <a:pPr>
              <a:lnSpc>
                <a:spcPct val="80000"/>
              </a:lnSpc>
            </a:pPr>
            <a:r>
              <a:rPr lang="en-US" sz="3000"/>
              <a:t>Sex=Taboo	</a:t>
            </a:r>
          </a:p>
          <a:p>
            <a:pPr>
              <a:lnSpc>
                <a:spcPct val="80000"/>
              </a:lnSpc>
            </a:pPr>
            <a:endParaRPr lang="en-US" sz="3000"/>
          </a:p>
          <a:p>
            <a:pPr>
              <a:lnSpc>
                <a:spcPct val="80000"/>
              </a:lnSpc>
            </a:pPr>
            <a:r>
              <a:rPr lang="en-US" sz="3000"/>
              <a:t>Lasting influence on the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/>
              <a:t>field of psychology</a:t>
            </a:r>
          </a:p>
        </p:txBody>
      </p:sp>
      <p:pic>
        <p:nvPicPr>
          <p:cNvPr id="17411" name="Picture 2" descr="http://writing.upenn.edu/~afilreis/freud-co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267200"/>
            <a:ext cx="3543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C9004344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9600"/>
            <a:ext cx="1465263" cy="147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/>
              <a:t>Influential Psychologists</a:t>
            </a:r>
            <a:br>
              <a:rPr lang="en-US" sz="4000"/>
            </a:br>
            <a:r>
              <a:rPr lang="en-US" sz="4000"/>
              <a:t>2. John B. Watson</a:t>
            </a:r>
          </a:p>
        </p:txBody>
      </p:sp>
      <p:pic>
        <p:nvPicPr>
          <p:cNvPr id="19460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1401763" cy="17526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81200" y="1524000"/>
            <a:ext cx="69342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United States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1913-1920s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Founder: </a:t>
            </a:r>
            <a:r>
              <a:rPr lang="en-US" sz="2800" b="1">
                <a:latin typeface="Calibri" pitchFamily="34" charset="0"/>
              </a:rPr>
              <a:t>Behaviorism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Behavior- any overt/observable response or activity by an organism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Redefines scientific psychology – VERIFIABLE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Looks at Stimulus Response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	in animal research (Pavlov’s Dog)</a:t>
            </a:r>
          </a:p>
          <a:p>
            <a:pPr>
              <a:spcBef>
                <a:spcPct val="50000"/>
              </a:spcBef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16200000">
            <a:off x="87313" y="2808287"/>
            <a:ext cx="21097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FF"/>
                </a:solidFill>
                <a:latin typeface="Bodoni MT Black" pitchFamily="18" charset="0"/>
              </a:rPr>
              <a:t>Nature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FF66FF"/>
              </a:solidFill>
              <a:latin typeface="Bodoni MT Black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FF"/>
                </a:solidFill>
                <a:latin typeface="Bodoni MT Black" pitchFamily="18" charset="0"/>
              </a:rPr>
              <a:t>Vs.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FF66FF"/>
              </a:solidFill>
              <a:latin typeface="Bodoni MT Black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66FF"/>
                </a:solidFill>
                <a:latin typeface="Bodoni MT Black" pitchFamily="18" charset="0"/>
              </a:rPr>
              <a:t>Nurture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2057400" y="5715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3200">
                <a:solidFill>
                  <a:srgbClr val="FF66FF"/>
                </a:solidFill>
                <a:latin typeface="Bodoni MT Black" pitchFamily="18" charset="0"/>
              </a:rPr>
              <a:t>Nature vs. Nurture: </a:t>
            </a:r>
            <a:br>
              <a:rPr lang="en-US" sz="3200">
                <a:solidFill>
                  <a:srgbClr val="FF66FF"/>
                </a:solidFill>
                <a:latin typeface="Bodoni MT Black" pitchFamily="18" charset="0"/>
              </a:rPr>
            </a:br>
            <a:r>
              <a:rPr lang="en-US" sz="3200">
                <a:solidFill>
                  <a:srgbClr val="FF66FF"/>
                </a:solidFill>
                <a:latin typeface="Bodoni MT Black" pitchFamily="18" charset="0"/>
              </a:rPr>
              <a:t>Are people born or made?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“Give me a dozen healthy infants, well-formed, and my own specified world to bring them up in and I’ll guarantee to take any one at random and train him to become any type of specialist I might select—doctor, lawyer, artist, merchant-chief and, yes, even beggar-man and thief, regardless of his talents, penchants, tendencies, abilities, vocations, and race of his ancestors.”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				-John B. Watson(1930) </a:t>
            </a:r>
            <a:br>
              <a:rPr lang="en-US" sz="2800"/>
            </a:b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Influential Psychologists</a:t>
            </a:r>
            <a:br>
              <a:rPr lang="en-US" sz="4000"/>
            </a:br>
            <a:r>
              <a:rPr lang="en-US" sz="4000"/>
              <a:t>3. B. F. Skinner</a:t>
            </a:r>
            <a:br>
              <a:rPr lang="en-US" sz="4000"/>
            </a:br>
            <a:endParaRPr lang="en-US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1950s</a:t>
            </a:r>
          </a:p>
          <a:p>
            <a:endParaRPr lang="en-US"/>
          </a:p>
          <a:p>
            <a:r>
              <a:rPr lang="en-US"/>
              <a:t>Behaviorist</a:t>
            </a:r>
          </a:p>
          <a:p>
            <a:endParaRPr lang="en-US"/>
          </a:p>
          <a:p>
            <a:r>
              <a:rPr lang="en-US"/>
              <a:t>Positive outcomes</a:t>
            </a:r>
          </a:p>
          <a:p>
            <a:endParaRPr lang="en-US"/>
          </a:p>
          <a:p>
            <a:r>
              <a:rPr lang="en-US"/>
              <a:t>Free will is an ILLUSION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21509" name="Picture 5" descr="Behavioral psychologist B. F. Skinner">
            <a:hlinkClick r:id="rId2" tooltip="Behavioral psychologist B. F. Skinner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95400"/>
            <a:ext cx="381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Key Theories/Perspectives in Psychology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1950s – Rejection of Behaviorism and Skinner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Emphasis on the unique qualities of humans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Critics – Optimistic viewpoint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Thinkers: Carl Rogers and Abraham Maslow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3581400" cy="1071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Haettenschweiler"/>
              </a:rPr>
              <a:t>Humanism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231</TotalTime>
  <Words>324</Words>
  <Application>Microsoft Macintosh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Digital Dots</vt:lpstr>
      <vt:lpstr>Unit 1: The Evolution of Psychology</vt:lpstr>
      <vt:lpstr>“The Man”</vt:lpstr>
      <vt:lpstr>Psychology in the U.S. </vt:lpstr>
      <vt:lpstr>Influential Psychologists 1. Sigmund Freud</vt:lpstr>
      <vt:lpstr>Freud’s Ideas: Controversy and Influence</vt:lpstr>
      <vt:lpstr>Influential Psychologists 2. John B. Watson</vt:lpstr>
      <vt:lpstr>Nature vs. Nurture:  Are people born or made?</vt:lpstr>
      <vt:lpstr>Influential Psychologists 3. B. F. Skinner </vt:lpstr>
      <vt:lpstr>Other Key Theories/Perspectives in Psychology</vt:lpstr>
      <vt:lpstr>1950s &amp; 1960s Cognition’s Comeback</vt:lpstr>
      <vt:lpstr>Neurobiological Theory</vt:lpstr>
      <vt:lpstr>Evolutionary Theory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mzahuta</dc:creator>
  <cp:lastModifiedBy>nick gaunt</cp:lastModifiedBy>
  <cp:revision>17</cp:revision>
  <dcterms:created xsi:type="dcterms:W3CDTF">2012-08-29T00:03:59Z</dcterms:created>
  <dcterms:modified xsi:type="dcterms:W3CDTF">2014-09-08T20:02:33Z</dcterms:modified>
</cp:coreProperties>
</file>