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A5002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D4DF-9C73-4D19-B109-DAC4303A3184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7E7ECB-812F-4B76-ACF9-59724FF67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E084-E4D7-4F3B-9D25-6528B6B616F7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371D-6A95-4AF6-A848-C16344030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5B62-3BB8-4C97-9621-B6885D5DC655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F40-8F73-4A4B-82D8-D571DC50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D6F97-1114-4678-91DE-67ABB6CD9D49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DC75-AEC3-46E9-A95B-E91C274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6128-EB8F-4799-98E6-1A45A8D257EA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3F19-8841-45C7-87EF-EF1B9DE65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6D7F-451F-46F3-9267-A3B50233B874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F4563-0C2F-40B6-B346-C353D6DD2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7A36-607F-4B0F-875F-48DA05693EA5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FD8A-CBB2-4427-8DA3-94B40C45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42F4-AF15-4D21-B102-D6020E1C88F8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DB3F0-D466-4395-9568-4F6980994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C1FD-C35E-4D39-95F9-B17D75553DAE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A9D6B-C705-4104-BA82-3A326F05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B517-1BCF-4A79-8B4C-634B5829BF97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4A94-B790-4890-B144-1FCAC0182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EAFF-2FA9-4AFC-BF6A-3B06038EFBF5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8B3F-051B-429A-891B-FA40194DD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D0C72E-76E8-4869-8768-BB2C63AFBA82}" type="datetimeFigureOut">
              <a:rPr lang="en-US"/>
              <a:pPr>
                <a:defRPr/>
              </a:pPr>
              <a:t>23/09/2014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D1E6269-C623-4604-8CDB-B42A542B6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Ch. 2</a:t>
            </a:r>
          </a:p>
          <a:p>
            <a:pPr eaLnBrk="1" hangingPunct="1"/>
            <a:r>
              <a:rPr lang="en-US" dirty="0" smtClean="0"/>
              <a:t>AP Psychology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Scientific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Variables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Independent Variable (IV) = Variable manipulated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Dependent Variable (DV) = Variable affected by manipulation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Question to ask in an experiment: “How does X affect Y?”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X=IV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Y=DV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Extraneous and confounding variables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Participants=Groups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In Experiments: usually 2 groups of participants/subjects who are treated differently in regards to the independent variable.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990099"/>
                </a:solidFill>
              </a:rPr>
              <a:t>Experimental Group</a:t>
            </a:r>
            <a:r>
              <a:rPr lang="en-US" smtClean="0"/>
              <a:t>		&amp;	</a:t>
            </a:r>
            <a:r>
              <a:rPr lang="en-US" smtClean="0">
                <a:solidFill>
                  <a:schemeClr val="hlink"/>
                </a:solidFill>
              </a:rPr>
              <a:t>Control Group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990099"/>
                </a:solidFill>
              </a:rPr>
              <a:t>Subjects receive some</a:t>
            </a:r>
            <a:r>
              <a:rPr lang="en-US" smtClean="0"/>
              <a:t>			</a:t>
            </a:r>
            <a:r>
              <a:rPr lang="en-US" smtClean="0">
                <a:solidFill>
                  <a:schemeClr val="hlink"/>
                </a:solidFill>
              </a:rPr>
              <a:t>similar group of subjects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990099"/>
                </a:solidFill>
              </a:rPr>
              <a:t>Kind of special treatment</a:t>
            </a:r>
            <a:r>
              <a:rPr lang="en-US" smtClean="0"/>
              <a:t>		</a:t>
            </a:r>
            <a:r>
              <a:rPr lang="en-US" smtClean="0">
                <a:solidFill>
                  <a:schemeClr val="hlink"/>
                </a:solidFill>
              </a:rPr>
              <a:t>who do NOT receive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990099"/>
                </a:solidFill>
              </a:rPr>
              <a:t>In regard to the independent</a:t>
            </a:r>
            <a:r>
              <a:rPr lang="en-US" smtClean="0"/>
              <a:t>		</a:t>
            </a:r>
            <a:r>
              <a:rPr lang="en-US" smtClean="0">
                <a:solidFill>
                  <a:schemeClr val="hlink"/>
                </a:solidFill>
              </a:rPr>
              <a:t>the special treatment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990099"/>
                </a:solidFill>
              </a:rPr>
              <a:t>Variable</a:t>
            </a:r>
            <a:r>
              <a:rPr lang="en-US" smtClean="0"/>
              <a:t>				</a:t>
            </a:r>
            <a:r>
              <a:rPr lang="en-US" smtClean="0">
                <a:solidFill>
                  <a:schemeClr val="hlink"/>
                </a:solidFill>
              </a:rPr>
              <a:t>given to the</a:t>
            </a:r>
            <a:r>
              <a:rPr lang="en-US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			</a:t>
            </a:r>
            <a:r>
              <a:rPr lang="en-US" smtClean="0">
                <a:solidFill>
                  <a:schemeClr val="hlink"/>
                </a:solidFill>
              </a:rPr>
              <a:t>experimental group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1371600" y="5638800"/>
            <a:ext cx="6248400" cy="8382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7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609600"/>
            <a:ext cx="8305800" cy="56927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Advantages/Disadvantages to Experimental Research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dirty="0" smtClean="0"/>
              <a:t>Remember the goal: to isolate the relationship between the independent and dependent variable while neutralizing the effect of extraneous variables.</a:t>
            </a:r>
          </a:p>
          <a:p>
            <a:pPr lvl="2" eaLnBrk="1" hangingPunct="1"/>
            <a:r>
              <a:rPr lang="en-US" dirty="0" smtClean="0"/>
              <a:t>Again looking for a cause and effect relationship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Advantage: Strongest research method. Preferred by </a:t>
            </a:r>
            <a:r>
              <a:rPr lang="en-US" dirty="0" err="1" smtClean="0"/>
              <a:t>psychs&amp;Scient.s</a:t>
            </a:r>
            <a:endParaRPr lang="en-US" dirty="0" smtClean="0"/>
          </a:p>
          <a:p>
            <a:pPr lvl="2" eaLnBrk="1" hangingPunct="1"/>
            <a:r>
              <a:rPr lang="en-US" dirty="0" smtClean="0"/>
              <a:t>Disadvantage: Artificial.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dirty="0" smtClean="0"/>
              <a:t>		  </a:t>
            </a:r>
            <a:r>
              <a:rPr lang="en-US" dirty="0" smtClean="0"/>
              <a:t>   Ethical </a:t>
            </a:r>
            <a:r>
              <a:rPr lang="en-US" dirty="0" smtClean="0"/>
              <a:t>concerns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066800" y="1676400"/>
            <a:ext cx="4572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Philip Zimbardo’s Stanford Prison Experiment 1971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Investigate the highly controversial experiment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Z.’s hypothesis?</a:t>
            </a:r>
          </a:p>
          <a:p>
            <a:pPr eaLnBrk="1" hangingPunct="1"/>
            <a:r>
              <a:rPr lang="en-US" smtClean="0"/>
              <a:t>Experimental/Control Groups – Random Assignment?</a:t>
            </a:r>
          </a:p>
          <a:p>
            <a:pPr eaLnBrk="1" hangingPunct="1"/>
            <a:r>
              <a:rPr lang="en-US" smtClean="0"/>
              <a:t>Variables</a:t>
            </a:r>
          </a:p>
          <a:p>
            <a:pPr eaLnBrk="1" hangingPunct="1"/>
            <a:r>
              <a:rPr lang="en-US" smtClean="0"/>
              <a:t>Analyze and report the results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“I know there is no evidence that shows the death penalty has a deterrent effect…but I just feel in my gut it must be true.”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		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				- then Texas Gov. George W. Bush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152 prisoners executed,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/>
              <a:t>More death executions signed than any other Texas Gov. averaging a death every 9 days.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“Psychology is the science of the intellects, characters and behavior of animals including man.” – Edward Thorndike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SCIENTIFIC APPROACH</a:t>
            </a:r>
          </a:p>
          <a:p>
            <a:pPr lvl="6">
              <a:defRPr/>
            </a:pPr>
            <a:r>
              <a:rPr lang="en-US" sz="2400" dirty="0" smtClean="0"/>
              <a:t>Assumes that events are governed by some lawful order</a:t>
            </a:r>
          </a:p>
          <a:p>
            <a:pPr lvl="6">
              <a:buFontTx/>
              <a:buNone/>
              <a:defRPr/>
            </a:pPr>
            <a:endParaRPr lang="en-US" sz="2400" dirty="0" smtClean="0"/>
          </a:p>
          <a:p>
            <a:pPr lvl="6">
              <a:buFontTx/>
              <a:buNone/>
              <a:defRPr/>
            </a:pPr>
            <a:endParaRPr lang="en-US" sz="2400" dirty="0" smtClean="0"/>
          </a:p>
          <a:p>
            <a:pPr marL="2148840" lvl="6" indent="-457200">
              <a:buFontTx/>
              <a:buAutoNum type="arabicPeriod"/>
              <a:defRPr/>
            </a:pPr>
            <a:r>
              <a:rPr lang="en-US" sz="2400" dirty="0" smtClean="0"/>
              <a:t>Measurement  and Description</a:t>
            </a:r>
          </a:p>
          <a:p>
            <a:pPr marL="2148840" lvl="6" indent="-457200">
              <a:buFontTx/>
              <a:buNone/>
              <a:defRPr/>
            </a:pPr>
            <a:r>
              <a:rPr lang="en-US" sz="2400" dirty="0" smtClean="0"/>
              <a:t>		develop measurement techniques to clearly 	describe behavior</a:t>
            </a:r>
          </a:p>
          <a:p>
            <a:pPr lvl="6">
              <a:buFontTx/>
              <a:buNone/>
              <a:defRPr/>
            </a:pPr>
            <a:r>
              <a:rPr lang="en-US" sz="2400" dirty="0" smtClean="0"/>
              <a:t>		</a:t>
            </a:r>
          </a:p>
          <a:p>
            <a:pPr lvl="7">
              <a:buFontTx/>
              <a:buNone/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752600" y="2514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95400" y="27432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905000" y="35052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Perpetua" pitchFamily="18" charset="0"/>
              </a:rPr>
              <a:t>3 main goals of Psychologists</a:t>
            </a:r>
          </a:p>
        </p:txBody>
      </p:sp>
      <p:pic>
        <p:nvPicPr>
          <p:cNvPr id="15366" name="Picture 2" descr="C:\Users\mzahuta\AppData\Local\Microsoft\Windows\Temporary Internet Files\Low\Content.IE5\7HGXQG5O\MP90040114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38600"/>
            <a:ext cx="203835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Psychologists’ goals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Understanding and Prediction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In order to understand- need to be able to explain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reasons behind the behavior.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Before you can check for understanding need to make a prediction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Hypothesis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Variables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Application and Control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Isn’t this the whole idea of psychology?</a:t>
            </a:r>
            <a:r>
              <a:rPr lang="en-US" dirty="0"/>
              <a:t>!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6387" name="Picture 2" descr="http://8128.org/blog-images/sciencef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075" y="4456113"/>
            <a:ext cx="3209925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810000" y="3352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Perpetua" pitchFamily="18" charset="0"/>
            </a:endParaRP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3962400" y="3505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“If the facts don’t fit the theory, change the facts.” – Albert Einstein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Theory – linking ideas to explain a set of observations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Looking to find a relation and link together as part of a whole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Example: Self Esteem and Depression?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What happens if the findings support/do not support the hypothesis?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in a Scientific Investigation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000066"/>
                </a:solidFill>
              </a:rPr>
              <a:t>Step 1:  Formulate a testable hypothesis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			Need a clearly defined </a:t>
            </a:r>
            <a:r>
              <a:rPr lang="en-US" sz="2000" smtClean="0">
                <a:solidFill>
                  <a:schemeClr val="accent1"/>
                </a:solidFill>
              </a:rPr>
              <a:t>Operational Definition-</a:t>
            </a:r>
            <a:r>
              <a:rPr lang="en-US" sz="2000" smtClean="0"/>
              <a:t> what 				each variable means in the context of the study.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solidFill>
                  <a:srgbClr val="A50021"/>
                </a:solidFill>
              </a:rPr>
              <a:t>Step 2: Select the research method and design the study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solidFill>
                  <a:srgbClr val="A50021"/>
                </a:solidFill>
              </a:rPr>
              <a:t>			</a:t>
            </a:r>
            <a:r>
              <a:rPr lang="en-US" sz="2000" smtClean="0"/>
              <a:t>Types of research methods?	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>
                <a:solidFill>
                  <a:schemeClr val="accent1"/>
                </a:solidFill>
              </a:rPr>
              <a:t>			Participants/Subjects</a:t>
            </a:r>
            <a:r>
              <a:rPr lang="en-US" sz="2000" smtClean="0"/>
              <a:t>- people/animals observing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solidFill>
                  <a:srgbClr val="000066"/>
                </a:solidFill>
              </a:rPr>
              <a:t>Step 3: Collect the data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solidFill>
                  <a:srgbClr val="000066"/>
                </a:solidFill>
              </a:rPr>
              <a:t>			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			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smtClean="0"/>
              <a:t>			</a:t>
            </a: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82296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A50021"/>
                </a:solidFill>
              </a:rPr>
              <a:t>Step 4: Analyze the data and draw conclusions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observations		#s = Raw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Use </a:t>
            </a:r>
            <a:r>
              <a:rPr lang="en-US" smtClean="0">
                <a:solidFill>
                  <a:schemeClr val="accent1"/>
                </a:solidFill>
              </a:rPr>
              <a:t>Statistics </a:t>
            </a:r>
            <a:r>
              <a:rPr lang="en-US" smtClean="0"/>
              <a:t>– analyze data, hypothesis supported?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Step 5:	Report the findings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Scientific Journal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Peer Review and the unlucky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90%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9459" name="Picture 5" descr="Journal_of_Abnormal_Psychology-500x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505200"/>
            <a:ext cx="2781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3733800" y="1981200"/>
            <a:ext cx="685800" cy="2286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114300 h 21600"/>
              <a:gd name="T4" fmla="*/ 514350 w 21600"/>
              <a:gd name="T5" fmla="*/ 228600 h 21600"/>
              <a:gd name="T6" fmla="*/ 6858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52400"/>
            <a:ext cx="3124200" cy="6553200"/>
          </a:xfrm>
        </p:spPr>
      </p:pic>
      <p:pic>
        <p:nvPicPr>
          <p:cNvPr id="20483" name="Picture 6" descr="bodybuilder_b-IMG_0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39370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Methods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How should we conduct a scientific study? 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Experimental Research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Purpose of the experiment=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Whether changes in one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Variable causes changes 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 other variable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Cause-and-Effect Relationships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1507" name="Picture 5" descr="evil-psychology-experiments-5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3810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800600" y="571500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Philip Zimbardo’s Stanford Prison Experiment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997</TotalTime>
  <Words>361</Words>
  <Application>Microsoft Macintosh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Scientific Methods</vt:lpstr>
      <vt:lpstr>PowerPoint Presentation</vt:lpstr>
      <vt:lpstr>“Psychology is the science of the intellects, characters and behavior of animals including man.” – Edward Thorndike</vt:lpstr>
      <vt:lpstr>Psychologists’ goals continued…</vt:lpstr>
      <vt:lpstr>“If the facts don’t fit the theory, change the facts.” – Albert Einstein</vt:lpstr>
      <vt:lpstr>Steps in a Scientific Investigation</vt:lpstr>
      <vt:lpstr>PowerPoint Presentation</vt:lpstr>
      <vt:lpstr>PowerPoint Presentation</vt:lpstr>
      <vt:lpstr>Research Methods</vt:lpstr>
      <vt:lpstr>PowerPoint Presentation</vt:lpstr>
      <vt:lpstr>Participants=Groups</vt:lpstr>
      <vt:lpstr>PowerPoint Presentation</vt:lpstr>
      <vt:lpstr>Advantages/Disadvantages to Experimental Research</vt:lpstr>
      <vt:lpstr>Philip Zimbardo’s Stanford Prison Experiment 1971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mzahuta</dc:creator>
  <cp:lastModifiedBy>nick gaunt</cp:lastModifiedBy>
  <cp:revision>14</cp:revision>
  <dcterms:created xsi:type="dcterms:W3CDTF">2012-09-05T01:19:01Z</dcterms:created>
  <dcterms:modified xsi:type="dcterms:W3CDTF">2014-09-23T08:17:23Z</dcterms:modified>
</cp:coreProperties>
</file>